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handoutMasterIdLst>
    <p:handoutMasterId r:id="rId11"/>
  </p:handoutMasterIdLst>
  <p:sldIdLst>
    <p:sldId id="256" r:id="rId2"/>
    <p:sldId id="257" r:id="rId3"/>
    <p:sldId id="260" r:id="rId4"/>
    <p:sldId id="261" r:id="rId5"/>
    <p:sldId id="269" r:id="rId6"/>
    <p:sldId id="270" r:id="rId7"/>
    <p:sldId id="271" r:id="rId8"/>
    <p:sldId id="263" r:id="rId9"/>
    <p:sldId id="258" r:id="rId10"/>
  </p:sldIdLst>
  <p:sldSz cx="9144000" cy="6858000" type="screen4x3"/>
  <p:notesSz cx="9872663" cy="6742113"/>
  <p:defaultTextStyle>
    <a:defPPr>
      <a:defRPr lang="bg-BG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>
        <p:scale>
          <a:sx n="60" d="100"/>
          <a:sy n="60" d="100"/>
        </p:scale>
        <p:origin x="-1842" y="-7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4278154" cy="337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bg-BG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92225" y="1"/>
            <a:ext cx="4278154" cy="337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bg-BG"/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6403838"/>
            <a:ext cx="4278154" cy="337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bg-BG"/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92225" y="6403838"/>
            <a:ext cx="4278154" cy="337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C9280479-749F-4336-8C46-D9DC555461A5}" type="slidenum">
              <a:rPr lang="bg-BG"/>
              <a:pPr/>
              <a:t>‹#›</a:t>
            </a:fld>
            <a:endParaRPr lang="bg-B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endParaRPr lang="bg-BG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bg-BG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D78FE688-CF73-4007-8907-0DF958BB53C2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build="p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1312C1E-04D0-4885-9024-6621F4356338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2D16F3B-33EB-4463-8303-8AD627512870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361562C-C79F-453F-BF80-2AAF5FFB7805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FAF5D7BC-37E6-4506-8C2F-4D9B004AA7A9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30647D-BF66-477E-926A-37A401DD3EB2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0A23CC-E903-4180-8C44-1CDEAB0452B0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D76D09-8524-4070-BE6A-13895ABEF682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00FB15-90DD-4845-90A1-6FF5B805B7C5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6C35E3-B966-40E5-9457-BF445A536125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3F1FA7-7B1A-4E92-89B8-E36CFC99B012}" type="slidenum">
              <a:rPr lang="bg-BG" smtClean="0"/>
              <a:pPr/>
              <a:t>‹#›</a:t>
            </a:fld>
            <a:endParaRPr lang="bg-BG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bg-BG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9964D2FC-0502-4174-B424-5D26E34CFB14}" type="slidenum">
              <a:rPr lang="bg-BG" smtClean="0"/>
              <a:pPr/>
              <a:t>‹#›</a:t>
            </a:fld>
            <a:endParaRPr lang="bg-B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build="p"/>
    </p:bldLst>
  </p:timing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59832" y="533400"/>
            <a:ext cx="5688632" cy="2868168"/>
          </a:xfrm>
        </p:spPr>
        <p:txBody>
          <a:bodyPr/>
          <a:lstStyle/>
          <a:p>
            <a:r>
              <a:rPr lang="bg-BG" dirty="0" smtClean="0"/>
              <a:t>Конкурс за студентска мобилност по програма Еразъм</a:t>
            </a:r>
            <a:r>
              <a:rPr lang="en-US" dirty="0" smtClean="0"/>
              <a:t>+</a:t>
            </a:r>
            <a:endParaRPr lang="bg-BG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bg-BG" dirty="0" smtClean="0"/>
              <a:t>За учебната</a:t>
            </a:r>
            <a:endParaRPr lang="bg-BG" dirty="0"/>
          </a:p>
          <a:p>
            <a:r>
              <a:rPr lang="bg-BG" dirty="0" smtClean="0"/>
              <a:t>2014-20</a:t>
            </a:r>
            <a:r>
              <a:rPr lang="en-US" dirty="0" smtClean="0"/>
              <a:t>1</a:t>
            </a:r>
            <a:r>
              <a:rPr lang="bg-BG" dirty="0" smtClean="0"/>
              <a:t>5 </a:t>
            </a:r>
            <a:r>
              <a:rPr lang="bg-BG" dirty="0"/>
              <a:t>година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Мобилност с цел обучение</a:t>
            </a:r>
            <a:endParaRPr lang="bg-BG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bg-BG" dirty="0" smtClean="0"/>
              <a:t>У</a:t>
            </a:r>
            <a:r>
              <a:rPr lang="bg-BG" sz="2400" dirty="0" smtClean="0"/>
              <a:t>словия за кандидатстване</a:t>
            </a:r>
          </a:p>
          <a:p>
            <a:pPr lvl="1"/>
            <a:r>
              <a:rPr lang="bg-BG" sz="2400" dirty="0" smtClean="0"/>
              <a:t>Да сте студент на ИУ-Варна или Колежа по туризъм </a:t>
            </a:r>
          </a:p>
          <a:p>
            <a:pPr lvl="1"/>
            <a:r>
              <a:rPr lang="bg-BG" sz="2400" dirty="0" smtClean="0"/>
              <a:t>През зимен семестър на академичната 2014/2015 да сте </a:t>
            </a:r>
            <a:r>
              <a:rPr lang="en-US" sz="2400" dirty="0" smtClean="0"/>
              <a:t>II</a:t>
            </a:r>
            <a:r>
              <a:rPr lang="bg-BG" sz="2400" dirty="0" smtClean="0"/>
              <a:t> или по-горен курс</a:t>
            </a:r>
          </a:p>
          <a:p>
            <a:pPr lvl="1"/>
            <a:r>
              <a:rPr lang="bg-BG" sz="2400" dirty="0" smtClean="0"/>
              <a:t>Да владеете свободно английски, немски, френски, испански или турски език</a:t>
            </a:r>
          </a:p>
          <a:p>
            <a:pPr lvl="1"/>
            <a:r>
              <a:rPr lang="bg-BG" sz="2400" dirty="0" smtClean="0"/>
              <a:t>Бивши Еразъм-студенти имат право да осъществят мобилност по програма “</a:t>
            </a:r>
            <a:r>
              <a:rPr lang="bg-BG" sz="2400" dirty="0" err="1" smtClean="0"/>
              <a:t>Еразъм+</a:t>
            </a:r>
            <a:r>
              <a:rPr lang="bg-BG" sz="2400" dirty="0" smtClean="0"/>
              <a:t>”, като сборът от предната и настояща мобилност </a:t>
            </a:r>
            <a:r>
              <a:rPr lang="bg-BG" sz="2400" smtClean="0"/>
              <a:t>не надвишава </a:t>
            </a:r>
            <a:r>
              <a:rPr lang="bg-BG" sz="2400" dirty="0" smtClean="0"/>
              <a:t>12 месеца за всяка ОКС.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Процедура по селекция</a:t>
            </a:r>
            <a:endParaRPr lang="bg-BG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bg-BG" sz="2800" dirty="0" smtClean="0"/>
              <a:t>Средният успех и оценката от езиковия изпит формират бал с максимална стойност 12</a:t>
            </a:r>
          </a:p>
          <a:p>
            <a:r>
              <a:rPr lang="bg-BG" sz="2800" dirty="0" smtClean="0"/>
              <a:t>Кандидатите получили Слаб 2 на езиковия изпит не се допускат до класиране със съответния език</a:t>
            </a:r>
          </a:p>
          <a:p>
            <a:r>
              <a:rPr lang="bg-BG" sz="2800" dirty="0" smtClean="0"/>
              <a:t>Кандидатите със среден успех от обучението по-висок от 4,50 са с предимство</a:t>
            </a:r>
            <a:endParaRPr lang="bg-BG" sz="2800" dirty="0"/>
          </a:p>
          <a:p>
            <a:endParaRPr lang="bg-B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Кандидатстване</a:t>
            </a:r>
            <a:endParaRPr lang="bg-BG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428596" y="1628800"/>
            <a:ext cx="7743804" cy="4510050"/>
          </a:xfrm>
        </p:spPr>
        <p:txBody>
          <a:bodyPr>
            <a:normAutofit fontScale="92500"/>
          </a:bodyPr>
          <a:lstStyle/>
          <a:p>
            <a:r>
              <a:rPr lang="bg-BG" sz="2400" dirty="0" smtClean="0"/>
              <a:t>Регистрация в електронната система  за кандидатсване по програма Еразъм от </a:t>
            </a:r>
            <a:r>
              <a:rPr lang="en-US" sz="2400" dirty="0" smtClean="0">
                <a:solidFill>
                  <a:srgbClr val="FFC000"/>
                </a:solidFill>
              </a:rPr>
              <a:t>16</a:t>
            </a:r>
            <a:r>
              <a:rPr lang="bg-BG" sz="2400" dirty="0" smtClean="0">
                <a:solidFill>
                  <a:srgbClr val="FFC000"/>
                </a:solidFill>
              </a:rPr>
              <a:t>.</a:t>
            </a:r>
            <a:r>
              <a:rPr lang="en-US" sz="2400" dirty="0" smtClean="0">
                <a:solidFill>
                  <a:srgbClr val="FFC000"/>
                </a:solidFill>
              </a:rPr>
              <a:t>10</a:t>
            </a:r>
            <a:r>
              <a:rPr lang="bg-BG" sz="2400" dirty="0" smtClean="0">
                <a:solidFill>
                  <a:srgbClr val="FFC000"/>
                </a:solidFill>
              </a:rPr>
              <a:t>.-</a:t>
            </a:r>
            <a:r>
              <a:rPr lang="en-US" sz="2400" dirty="0" smtClean="0">
                <a:solidFill>
                  <a:srgbClr val="FFC000"/>
                </a:solidFill>
              </a:rPr>
              <a:t>19</a:t>
            </a:r>
            <a:r>
              <a:rPr lang="bg-BG" sz="2400" dirty="0" smtClean="0">
                <a:solidFill>
                  <a:srgbClr val="FFC000"/>
                </a:solidFill>
              </a:rPr>
              <a:t>.</a:t>
            </a:r>
            <a:r>
              <a:rPr lang="en-US" sz="2400" dirty="0" smtClean="0">
                <a:solidFill>
                  <a:srgbClr val="FFC000"/>
                </a:solidFill>
              </a:rPr>
              <a:t>10</a:t>
            </a:r>
            <a:r>
              <a:rPr lang="bg-BG" sz="2400" dirty="0" smtClean="0">
                <a:solidFill>
                  <a:srgbClr val="FFC000"/>
                </a:solidFill>
              </a:rPr>
              <a:t>.14 г. до </a:t>
            </a:r>
            <a:r>
              <a:rPr lang="en-US" sz="2400" dirty="0" smtClean="0">
                <a:solidFill>
                  <a:srgbClr val="FFC000"/>
                </a:solidFill>
              </a:rPr>
              <a:t>24</a:t>
            </a:r>
            <a:r>
              <a:rPr lang="bg-BG" sz="2400" dirty="0" smtClean="0">
                <a:solidFill>
                  <a:srgbClr val="FFC000"/>
                </a:solidFill>
              </a:rPr>
              <a:t>:00ч.</a:t>
            </a:r>
            <a:endParaRPr lang="en-US" sz="2400" dirty="0" smtClean="0">
              <a:solidFill>
                <a:srgbClr val="FFC000"/>
              </a:solidFill>
            </a:endParaRPr>
          </a:p>
          <a:p>
            <a:pPr marL="342900" lvl="1" indent="-342900">
              <a:buClr>
                <a:schemeClr val="hlink"/>
              </a:buClr>
              <a:buSzPct val="80000"/>
              <a:buFont typeface="Wingdings" pitchFamily="2" charset="2"/>
              <a:buChar char="n"/>
            </a:pPr>
            <a:r>
              <a:rPr lang="bg-BG" sz="2400" dirty="0" smtClean="0"/>
              <a:t>Подредете желанията си според обявените университети и след като сте разгледали внимателно:</a:t>
            </a:r>
          </a:p>
          <a:p>
            <a:pPr lvl="1"/>
            <a:r>
              <a:rPr lang="bg-BG" sz="2400" dirty="0" smtClean="0"/>
              <a:t>интернет страниците на университетите партньори с предлаганите дисциплини за “</a:t>
            </a:r>
            <a:r>
              <a:rPr lang="bg-BG" sz="2400" dirty="0" err="1" smtClean="0"/>
              <a:t>Еразъм+</a:t>
            </a:r>
            <a:r>
              <a:rPr lang="bg-BG" sz="2400" dirty="0" smtClean="0"/>
              <a:t>” студенти</a:t>
            </a:r>
          </a:p>
          <a:p>
            <a:pPr lvl="1"/>
            <a:r>
              <a:rPr lang="bg-BG" sz="2400" dirty="0" smtClean="0"/>
              <a:t>качената в онлайн системата описателна таблица с университетите партньори на ИУ-Варна</a:t>
            </a:r>
          </a:p>
          <a:p>
            <a:pPr lvl="1"/>
            <a:r>
              <a:rPr lang="bg-BG" sz="2400" dirty="0" smtClean="0"/>
              <a:t>Вашия план с дисциплини за </a:t>
            </a:r>
            <a:r>
              <a:rPr lang="bg-BG" sz="2400" dirty="0" err="1" smtClean="0"/>
              <a:t>ак</a:t>
            </a:r>
            <a:r>
              <a:rPr lang="bg-BG" sz="2400" dirty="0" smtClean="0"/>
              <a:t>. 2014-2015г. от справочника за кандидатстване</a:t>
            </a:r>
            <a:endParaRPr lang="en-US" sz="2400" dirty="0" smtClean="0"/>
          </a:p>
          <a:p>
            <a:pPr lvl="1"/>
            <a:r>
              <a:rPr lang="bg-BG" sz="2400" dirty="0" smtClean="0"/>
              <a:t>Сроковете за кандидатстване в университетите-партньори.</a:t>
            </a:r>
          </a:p>
          <a:p>
            <a:pPr>
              <a:buNone/>
            </a:pPr>
            <a:endParaRPr lang="bg-BG" sz="2400" dirty="0" smtClean="0"/>
          </a:p>
          <a:p>
            <a:endParaRPr lang="bg-BG" sz="2400" dirty="0" smtClean="0">
              <a:solidFill>
                <a:srgbClr val="FFC000"/>
              </a:solidFill>
            </a:endParaRPr>
          </a:p>
          <a:p>
            <a:pPr>
              <a:buNone/>
            </a:pPr>
            <a:endParaRPr lang="bg-B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dirty="0" smtClean="0"/>
              <a:t>Допълнителна информация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bg-BG" dirty="0" smtClean="0"/>
              <a:t>- </a:t>
            </a:r>
            <a:r>
              <a:rPr lang="bg-BG" sz="2800" dirty="0" smtClean="0"/>
              <a:t>минимум 50% препокриване на предметите в нашия университет с тези в университета партньор</a:t>
            </a:r>
          </a:p>
          <a:p>
            <a:r>
              <a:rPr lang="bg-BG" sz="2800" dirty="0" smtClean="0"/>
              <a:t>-при невзети изпити в университета партньор имате право да положите изпити в ИУ-Варна до края на академичната 2015/16г. в дните за явяване на неположени изпити съгласно утвърдения график на учебния процес</a:t>
            </a:r>
          </a:p>
          <a:p>
            <a:r>
              <a:rPr lang="bg-BG" sz="2800" dirty="0" smtClean="0"/>
              <a:t>- нямате право да заминете на мобилност, ако сте прекъснали поради невзети изпити в ИУ-Варна</a:t>
            </a:r>
          </a:p>
          <a:p>
            <a:r>
              <a:rPr lang="bg-BG" sz="2800" dirty="0" smtClean="0"/>
              <a:t>- студенти </a:t>
            </a:r>
            <a:r>
              <a:rPr lang="en-US" sz="2800" dirty="0" smtClean="0"/>
              <a:t>IV </a:t>
            </a:r>
            <a:r>
              <a:rPr lang="bg-BG" sz="2800" dirty="0" smtClean="0"/>
              <a:t>курс имат право да отложат държавните си изпити за септември месец, като това се счита за първо явяване.</a:t>
            </a:r>
          </a:p>
          <a:p>
            <a:endParaRPr lang="bg-BG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dirty="0" smtClean="0"/>
              <a:t>Допълнителна информация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bg-BG" dirty="0" smtClean="0"/>
              <a:t>- </a:t>
            </a:r>
            <a:r>
              <a:rPr lang="bg-BG" sz="2800" dirty="0" smtClean="0"/>
              <a:t>студенти, които през настоящата академична 2014-2015г. са студенти </a:t>
            </a:r>
            <a:r>
              <a:rPr lang="en-US" sz="2800" dirty="0" smtClean="0"/>
              <a:t>IV-</a:t>
            </a:r>
            <a:r>
              <a:rPr lang="bg-BG" sz="2800" dirty="0" smtClean="0"/>
              <a:t>ти курс имат право да заминат на стаж по програма “</a:t>
            </a:r>
            <a:r>
              <a:rPr lang="bg-BG" sz="2800" dirty="0" err="1" smtClean="0"/>
              <a:t>Еразъм+</a:t>
            </a:r>
            <a:r>
              <a:rPr lang="bg-BG" sz="2800" dirty="0" smtClean="0"/>
              <a:t>” до една година след дипломиране. Селекцията трябва да се извърши преди дипломиране.</a:t>
            </a:r>
          </a:p>
          <a:p>
            <a:r>
              <a:rPr lang="bg-BG" sz="2800" dirty="0" smtClean="0"/>
              <a:t> - Студенти, които биха желали да повторят мобилността си по програма “</a:t>
            </a:r>
            <a:r>
              <a:rPr lang="bg-BG" sz="2800" dirty="0" err="1" smtClean="0"/>
              <a:t>Еразъм+</a:t>
            </a:r>
            <a:r>
              <a:rPr lang="bg-BG" sz="2800" dirty="0" smtClean="0"/>
              <a:t>” с цел обучение е необходимо да се явят повторно на езиков тест</a:t>
            </a:r>
            <a:endParaRPr lang="bg-BG" sz="2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dirty="0" smtClean="0"/>
              <a:t>Очаквани </a:t>
            </a:r>
            <a:r>
              <a:rPr lang="bg-BG" dirty="0" err="1" smtClean="0"/>
              <a:t>грантове</a:t>
            </a:r>
            <a:r>
              <a:rPr lang="bg-BG" dirty="0" smtClean="0"/>
              <a:t> за </a:t>
            </a:r>
            <a:r>
              <a:rPr lang="bg-BG" dirty="0" err="1" smtClean="0"/>
              <a:t>ак</a:t>
            </a:r>
            <a:r>
              <a:rPr lang="bg-BG" dirty="0" smtClean="0"/>
              <a:t>. 2014-2015г.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ru-RU" sz="2800" b="1" dirty="0" smtClean="0">
                <a:solidFill>
                  <a:srgbClr val="FFC000"/>
                </a:solidFill>
              </a:rPr>
              <a:t>Група 1. </a:t>
            </a:r>
            <a:r>
              <a:rPr lang="ru-RU" sz="2800" b="1" dirty="0" smtClean="0"/>
              <a:t>Държави с висок стандарт на живот: Участващи страни – FR, IT, UK, AT, FI, SE, DK, IE, NO, LI – </a:t>
            </a:r>
            <a:r>
              <a:rPr lang="ru-RU" sz="2800" b="1" dirty="0" smtClean="0">
                <a:solidFill>
                  <a:srgbClr val="FFC000"/>
                </a:solidFill>
              </a:rPr>
              <a:t>500 </a:t>
            </a:r>
            <a:r>
              <a:rPr lang="bg-BG" sz="2800" b="1" dirty="0" smtClean="0">
                <a:solidFill>
                  <a:srgbClr val="FFC000"/>
                </a:solidFill>
              </a:rPr>
              <a:t>€/месец</a:t>
            </a:r>
            <a:endParaRPr lang="ru-RU" sz="2800" b="1" dirty="0" smtClean="0">
              <a:solidFill>
                <a:srgbClr val="FFC000"/>
              </a:solidFill>
            </a:endParaRPr>
          </a:p>
          <a:p>
            <a:pPr>
              <a:buFontTx/>
              <a:buChar char="-"/>
            </a:pPr>
            <a:r>
              <a:rPr lang="ru-RU" sz="2800" b="1" dirty="0" smtClean="0">
                <a:solidFill>
                  <a:srgbClr val="FFC000"/>
                </a:solidFill>
              </a:rPr>
              <a:t>Група 2 </a:t>
            </a:r>
            <a:r>
              <a:rPr lang="ru-RU" sz="2800" b="1" dirty="0" smtClean="0"/>
              <a:t>Държави със среден стандарт на живот: Участващи страни – </a:t>
            </a:r>
            <a:r>
              <a:rPr lang="en-US" sz="2800" b="1" dirty="0" smtClean="0"/>
              <a:t>ES, DE, TR, NL, BE, CZ, PT, GR, SI, HR, LU, CY, IS</a:t>
            </a:r>
            <a:r>
              <a:rPr lang="bg-BG" sz="2800" b="1" dirty="0" smtClean="0"/>
              <a:t> -</a:t>
            </a:r>
            <a:r>
              <a:rPr lang="ru-RU" sz="2800" b="1" dirty="0" smtClean="0"/>
              <a:t> </a:t>
            </a:r>
            <a:r>
              <a:rPr lang="ru-RU" sz="2800" b="1" dirty="0" smtClean="0">
                <a:solidFill>
                  <a:srgbClr val="FFC000"/>
                </a:solidFill>
              </a:rPr>
              <a:t>500 </a:t>
            </a:r>
            <a:r>
              <a:rPr lang="bg-BG" sz="2800" b="1" dirty="0" smtClean="0">
                <a:solidFill>
                  <a:srgbClr val="FFC000"/>
                </a:solidFill>
              </a:rPr>
              <a:t>€/месец</a:t>
            </a:r>
          </a:p>
          <a:p>
            <a:pPr>
              <a:buFontTx/>
              <a:buChar char="-"/>
            </a:pPr>
            <a:r>
              <a:rPr lang="ru-RU" sz="2800" b="1" dirty="0" smtClean="0">
                <a:solidFill>
                  <a:srgbClr val="FFC000"/>
                </a:solidFill>
              </a:rPr>
              <a:t>Група 3</a:t>
            </a:r>
            <a:r>
              <a:rPr lang="ru-RU" sz="2800" b="1" dirty="0" smtClean="0"/>
              <a:t> Държави с нисък стандарт на живот: Участващи страни – PL, RO, HU, LT, SK, BG, LV, EE - </a:t>
            </a:r>
            <a:r>
              <a:rPr lang="ru-RU" sz="2800" b="1" dirty="0" smtClean="0">
                <a:solidFill>
                  <a:srgbClr val="FFC000"/>
                </a:solidFill>
              </a:rPr>
              <a:t>450</a:t>
            </a:r>
            <a:r>
              <a:rPr lang="bg-BG" sz="2800" b="1" dirty="0" smtClean="0">
                <a:solidFill>
                  <a:srgbClr val="FFC000"/>
                </a:solidFill>
              </a:rPr>
              <a:t> €/месец</a:t>
            </a:r>
            <a:endParaRPr lang="ru-RU" sz="2800" b="1" dirty="0" smtClean="0"/>
          </a:p>
          <a:p>
            <a:pPr>
              <a:buFontTx/>
              <a:buChar char="-"/>
            </a:pPr>
            <a:endParaRPr lang="ru-RU" b="1" dirty="0" smtClean="0"/>
          </a:p>
          <a:p>
            <a:endParaRPr lang="bg-BG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/>
          <a:lstStyle/>
          <a:p>
            <a:r>
              <a:rPr lang="bg-BG" dirty="0" smtClean="0"/>
              <a:t>Езикови изпити</a:t>
            </a:r>
            <a:endParaRPr lang="bg-BG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1268760"/>
            <a:ext cx="7200800" cy="4279776"/>
          </a:xfrm>
        </p:spPr>
        <p:txBody>
          <a:bodyPr/>
          <a:lstStyle/>
          <a:p>
            <a:pPr>
              <a:buNone/>
            </a:pPr>
            <a:endParaRPr lang="bg-BG" sz="2400" dirty="0" smtClean="0">
              <a:solidFill>
                <a:srgbClr val="FF0000"/>
              </a:solidFill>
            </a:endParaRPr>
          </a:p>
          <a:p>
            <a:r>
              <a:rPr lang="bg-BG" sz="3600" dirty="0" smtClean="0">
                <a:solidFill>
                  <a:srgbClr val="FF0000"/>
                </a:solidFill>
              </a:rPr>
              <a:t>Езиковите изпите ще се проведат в периода 20-23.10.2014 г. по график, който ще бъде обявен допълнително на сайта на ИУ-Варна до края на седмицата.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Втори информационен ден</a:t>
            </a:r>
            <a:endParaRPr lang="bg-BG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endParaRPr lang="bg-BG" sz="2800" dirty="0" smtClean="0"/>
          </a:p>
          <a:p>
            <a:pPr algn="ctr">
              <a:lnSpc>
                <a:spcPct val="90000"/>
              </a:lnSpc>
              <a:buNone/>
            </a:pPr>
            <a:r>
              <a:rPr lang="bg-BG" dirty="0" smtClean="0"/>
              <a:t>Крайното класирането ще бъде обявено на </a:t>
            </a:r>
            <a:r>
              <a:rPr lang="bg-BG" dirty="0" smtClean="0">
                <a:solidFill>
                  <a:srgbClr val="FFC000"/>
                </a:solidFill>
              </a:rPr>
              <a:t>24.10.14 г.</a:t>
            </a:r>
          </a:p>
          <a:p>
            <a:pPr algn="ctr">
              <a:lnSpc>
                <a:spcPct val="90000"/>
              </a:lnSpc>
              <a:buNone/>
            </a:pPr>
            <a:r>
              <a:rPr lang="bg-BG" sz="2400" b="1" dirty="0" smtClean="0">
                <a:solidFill>
                  <a:schemeClr val="tx1">
                    <a:lumMod val="95000"/>
                  </a:schemeClr>
                </a:solidFill>
              </a:rPr>
              <a:t>На втория информационен ден ще присъстват  катедрените и факултетните координатори</a:t>
            </a:r>
            <a:endParaRPr lang="en-US" sz="2400" b="1" dirty="0" smtClean="0">
              <a:solidFill>
                <a:schemeClr val="tx1">
                  <a:lumMod val="95000"/>
                </a:schemeClr>
              </a:solidFill>
            </a:endParaRPr>
          </a:p>
          <a:p>
            <a:pPr algn="ctr">
              <a:lnSpc>
                <a:spcPct val="90000"/>
              </a:lnSpc>
              <a:buNone/>
            </a:pPr>
            <a:r>
              <a:rPr lang="bg-BG" sz="2400" b="1" dirty="0" smtClean="0">
                <a:solidFill>
                  <a:srgbClr val="FFC000"/>
                </a:solidFill>
              </a:rPr>
              <a:t>27 октомври 2014 г.</a:t>
            </a:r>
          </a:p>
          <a:p>
            <a:pPr algn="ctr">
              <a:lnSpc>
                <a:spcPct val="90000"/>
              </a:lnSpc>
              <a:buNone/>
            </a:pPr>
            <a:endParaRPr lang="bg-BG" sz="2400" b="1" dirty="0" smtClean="0">
              <a:solidFill>
                <a:schemeClr val="tx1">
                  <a:lumMod val="95000"/>
                </a:schemeClr>
              </a:solidFill>
            </a:endParaRPr>
          </a:p>
          <a:p>
            <a:pPr algn="ctr">
              <a:lnSpc>
                <a:spcPct val="90000"/>
              </a:lnSpc>
              <a:buNone/>
            </a:pPr>
            <a:r>
              <a:rPr lang="bg-BG" sz="2400" b="1" dirty="0" smtClean="0">
                <a:solidFill>
                  <a:schemeClr val="tx1">
                    <a:lumMod val="95000"/>
                  </a:schemeClr>
                </a:solidFill>
              </a:rPr>
              <a:t> </a:t>
            </a:r>
            <a:r>
              <a:rPr lang="bg-BG" sz="2400" b="1" dirty="0" smtClean="0">
                <a:solidFill>
                  <a:srgbClr val="FF0000"/>
                </a:solidFill>
              </a:rPr>
              <a:t>зала 446 в 15:00 часа</a:t>
            </a:r>
          </a:p>
          <a:p>
            <a:pPr>
              <a:lnSpc>
                <a:spcPct val="90000"/>
              </a:lnSpc>
              <a:buNone/>
            </a:pPr>
            <a:endParaRPr lang="bg-BG" sz="2400" b="1" dirty="0" smtClean="0">
              <a:solidFill>
                <a:schemeClr val="tx1">
                  <a:lumMod val="95000"/>
                </a:schemeClr>
              </a:solidFill>
            </a:endParaRPr>
          </a:p>
          <a:p>
            <a:pPr algn="ctr">
              <a:lnSpc>
                <a:spcPct val="90000"/>
              </a:lnSpc>
              <a:buNone/>
            </a:pPr>
            <a:r>
              <a:rPr lang="bg-BG" sz="2400" b="1" dirty="0" smtClean="0">
                <a:solidFill>
                  <a:schemeClr val="tx1">
                    <a:lumMod val="95000"/>
                  </a:schemeClr>
                </a:solidFill>
              </a:rPr>
              <a:t>САМО ЗА КЛАСИРАНИТЕ СТУДЕНТИ!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bg-BG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2166</TotalTime>
  <Words>549</Words>
  <Application>Microsoft Office PowerPoint</Application>
  <PresentationFormat>On-screen Show (4:3)</PresentationFormat>
  <Paragraphs>45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Opulent</vt:lpstr>
      <vt:lpstr>Конкурс за студентска мобилност по програма Еразъм+</vt:lpstr>
      <vt:lpstr>Мобилност с цел обучение</vt:lpstr>
      <vt:lpstr>Процедура по селекция</vt:lpstr>
      <vt:lpstr>Кандидатстване</vt:lpstr>
      <vt:lpstr>Допълнителна информация</vt:lpstr>
      <vt:lpstr>Допълнителна информация</vt:lpstr>
      <vt:lpstr>Очаквани грантове за ак. 2014-2015г.</vt:lpstr>
      <vt:lpstr>Езикови изпити</vt:lpstr>
      <vt:lpstr>Втори информационен ден</vt:lpstr>
    </vt:vector>
  </TitlesOfParts>
  <Company>UE_VARNA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Икономически Университет - Варна</dc:title>
  <dc:creator>MIO</dc:creator>
  <cp:lastModifiedBy>User</cp:lastModifiedBy>
  <cp:revision>123</cp:revision>
  <dcterms:created xsi:type="dcterms:W3CDTF">2007-11-05T12:28:13Z</dcterms:created>
  <dcterms:modified xsi:type="dcterms:W3CDTF">2014-10-16T07:47:26Z</dcterms:modified>
</cp:coreProperties>
</file>